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6600C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4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92D050">
                <a:alpha val="75000"/>
              </a:srgb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927D-86D5-4B37-9230-43B9D1B0141F}" type="datetimeFigureOut">
              <a:rPr lang="pl-PL" smtClean="0"/>
              <a:pPr/>
              <a:t>2011-05-02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52EF-6642-4B53-ACF2-F9981FAB3F0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jpeg"/><Relationship Id="rId5" Type="http://schemas.openxmlformats.org/officeDocument/2006/relationships/slide" Target="slide8.xml"/><Relationship Id="rId10" Type="http://schemas.openxmlformats.org/officeDocument/2006/relationships/image" Target="../media/image6.wmf"/><Relationship Id="rId4" Type="http://schemas.openxmlformats.org/officeDocument/2006/relationships/slide" Target="slide7.xml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660066"/>
                </a:solidFill>
              </a:rPr>
              <a:t>Franciszkanie w Japonii</a:t>
            </a:r>
            <a:endParaRPr lang="pl-PL" sz="6000" dirty="0">
              <a:solidFill>
                <a:srgbClr val="660066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1428760" cy="25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28"/>
            <a:ext cx="1741982" cy="22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czeń.GIM9.000\Ustawienia lokalne\Temporary Internet Files\Content.IE5\OHQNSLMF\MC9000977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071942"/>
            <a:ext cx="1643074" cy="236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660066"/>
                </a:solidFill>
              </a:rPr>
              <a:t>Rok św. Maksymiliana w Oświęcimiu</a:t>
            </a:r>
            <a:endParaRPr lang="pl-PL" dirty="0">
              <a:solidFill>
                <a:srgbClr val="66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>
                <a:solidFill>
                  <a:srgbClr val="660066"/>
                </a:solidFill>
              </a:rPr>
              <a:t>Rok 2011 </a:t>
            </a:r>
            <a:r>
              <a:rPr lang="pl-PL" sz="2400" dirty="0" smtClean="0">
                <a:solidFill>
                  <a:srgbClr val="660066"/>
                </a:solidFill>
              </a:rPr>
              <a:t>jest </a:t>
            </a:r>
            <a:r>
              <a:rPr lang="pl-PL" sz="2400" dirty="0" smtClean="0">
                <a:solidFill>
                  <a:srgbClr val="660066"/>
                </a:solidFill>
              </a:rPr>
              <a:t>obchodzony w Oświęcimiu jako rok św. Maksymiliana Marii Kolbego. Uchwałę w tej sprawie podjęła Rada Miasta poprzedniej kadencji. Wnioskowali o to m.in. franciszkanie z </a:t>
            </a:r>
            <a:r>
              <a:rPr lang="pl-PL" sz="2400" dirty="0" err="1" smtClean="0">
                <a:solidFill>
                  <a:srgbClr val="660066"/>
                </a:solidFill>
              </a:rPr>
              <a:t>Harmęż</a:t>
            </a:r>
            <a:r>
              <a:rPr lang="pl-PL" sz="2400" dirty="0" smtClean="0">
                <a:solidFill>
                  <a:srgbClr val="660066"/>
                </a:solidFill>
              </a:rPr>
              <a:t> oraz organizacje i stowarzyszenia związane z kultywowaniem pamięci o św. Maksymilianie.</a:t>
            </a:r>
          </a:p>
          <a:p>
            <a:r>
              <a:rPr lang="pl-PL" sz="2400" dirty="0" smtClean="0">
                <a:solidFill>
                  <a:srgbClr val="660066"/>
                </a:solidFill>
              </a:rPr>
              <a:t>14 sierpnia 2011 roku przypada 70. rocznica męczeńskiej śmierci św. Maksymiliana w bunkrze głodowym </a:t>
            </a:r>
            <a:r>
              <a:rPr lang="pl-PL" sz="2400" dirty="0" smtClean="0">
                <a:solidFill>
                  <a:srgbClr val="660066"/>
                </a:solidFill>
              </a:rPr>
              <a:t>obozu koncentracyjnego </a:t>
            </a:r>
            <a:r>
              <a:rPr lang="pl-PL" sz="2400" dirty="0" smtClean="0">
                <a:solidFill>
                  <a:srgbClr val="660066"/>
                </a:solidFill>
              </a:rPr>
              <a:t>Auschwitz. Ofiara św. Maksymiliana, którą złożył jako kapłan jest znakiem heroicznej wiary i gotowości do oddania życia za drugiego człowieka. Jest także znakiem franciszkańskiej miłości, którą przekazał swoim czynem więźniom </a:t>
            </a:r>
            <a:r>
              <a:rPr lang="pl-PL" sz="2400" dirty="0" smtClean="0">
                <a:solidFill>
                  <a:srgbClr val="660066"/>
                </a:solidFill>
              </a:rPr>
              <a:t>obozu </a:t>
            </a:r>
            <a:r>
              <a:rPr lang="pl-PL" sz="2400" dirty="0" smtClean="0">
                <a:solidFill>
                  <a:srgbClr val="660066"/>
                </a:solidFill>
              </a:rPr>
              <a:t>Auschwitz, którzy w tamtym strasznym czasie i miejscu tracili wiarę.</a:t>
            </a:r>
          </a:p>
          <a:p>
            <a:endParaRPr lang="pl-PL" sz="2000" dirty="0"/>
          </a:p>
        </p:txBody>
      </p:sp>
      <p:sp>
        <p:nvSpPr>
          <p:cNvPr id="5" name="Strzałka w lewo 4">
            <a:hlinkClick r:id="rId2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7972452" cy="4268799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660066"/>
                </a:solidFill>
              </a:rPr>
              <a:t>Wykonała:</a:t>
            </a:r>
          </a:p>
          <a:p>
            <a:pPr>
              <a:buNone/>
            </a:pPr>
            <a:r>
              <a:rPr lang="pl-PL" sz="5400" dirty="0" smtClean="0">
                <a:solidFill>
                  <a:srgbClr val="660066"/>
                </a:solidFill>
              </a:rPr>
              <a:t> Aleksandra </a:t>
            </a:r>
            <a:r>
              <a:rPr lang="pl-PL" sz="5400" dirty="0" err="1" smtClean="0">
                <a:solidFill>
                  <a:srgbClr val="660066"/>
                </a:solidFill>
              </a:rPr>
              <a:t>Sojczyńska</a:t>
            </a:r>
            <a:r>
              <a:rPr lang="pl-PL" sz="5400" dirty="0" smtClean="0">
                <a:solidFill>
                  <a:srgbClr val="660066"/>
                </a:solidFill>
              </a:rPr>
              <a:t> </a:t>
            </a:r>
          </a:p>
          <a:p>
            <a:pPr>
              <a:buNone/>
            </a:pPr>
            <a:r>
              <a:rPr lang="pl-PL" sz="5400" dirty="0" smtClean="0">
                <a:solidFill>
                  <a:srgbClr val="660066"/>
                </a:solidFill>
              </a:rPr>
              <a:t>kl. </a:t>
            </a:r>
            <a:r>
              <a:rPr lang="pl-PL" sz="5400" dirty="0" err="1" smtClean="0">
                <a:solidFill>
                  <a:srgbClr val="660066"/>
                </a:solidFill>
              </a:rPr>
              <a:t>IIc</a:t>
            </a:r>
            <a:endParaRPr lang="pl-PL" sz="5400" dirty="0">
              <a:solidFill>
                <a:srgbClr val="660066"/>
              </a:solidFill>
            </a:endParaRPr>
          </a:p>
        </p:txBody>
      </p:sp>
      <p:pic>
        <p:nvPicPr>
          <p:cNvPr id="3074" name="Picture 2" descr="C:\Documents and Settings\uczeń.GIM9.000\Ustawienia lokalne\Temporary Internet Files\Content.IE5\OHQNSLMF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643314"/>
            <a:ext cx="2679818" cy="2857188"/>
          </a:xfrm>
          <a:prstGeom prst="rect">
            <a:avLst/>
          </a:prstGeom>
          <a:noFill/>
        </p:spPr>
      </p:pic>
      <p:pic>
        <p:nvPicPr>
          <p:cNvPr id="3075" name="Picture 3" descr="C:\Documents and Settings\uczeń.GIM9.000\Ustawienia lokalne\Temporary Internet Files\Content.IE5\OHQNSLMF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148689" cy="1527018"/>
          </a:xfrm>
          <a:prstGeom prst="rect">
            <a:avLst/>
          </a:prstGeom>
          <a:noFill/>
        </p:spPr>
      </p:pic>
      <p:sp>
        <p:nvSpPr>
          <p:cNvPr id="7" name="Strzałka w lewo 6">
            <a:hlinkClick r:id="rId4" action="ppaction://hlinksldjump"/>
          </p:cNvPr>
          <p:cNvSpPr/>
          <p:nvPr/>
        </p:nvSpPr>
        <p:spPr>
          <a:xfrm>
            <a:off x="6072198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000108"/>
          </a:xfrm>
        </p:spPr>
        <p:txBody>
          <a:bodyPr/>
          <a:lstStyle/>
          <a:p>
            <a:r>
              <a:rPr lang="pl-PL" dirty="0" smtClean="0">
                <a:solidFill>
                  <a:srgbClr val="6600CC"/>
                </a:solidFill>
              </a:rPr>
              <a:t>Spis Treści</a:t>
            </a:r>
            <a:endParaRPr lang="pl-PL" dirty="0">
              <a:solidFill>
                <a:srgbClr val="6600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001056" cy="4214842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6600CC"/>
                </a:solidFill>
                <a:hlinkClick r:id="rId2" action="ppaction://hlinksldjump"/>
              </a:rPr>
              <a:t>Japonia – krótkie informacje o kraju</a:t>
            </a:r>
            <a:endParaRPr lang="pl-PL" sz="2800" dirty="0" smtClean="0">
              <a:solidFill>
                <a:srgbClr val="6600CC"/>
              </a:solidFill>
            </a:endParaRPr>
          </a:p>
          <a:p>
            <a:r>
              <a:rPr lang="pl-PL" sz="2800" dirty="0" smtClean="0">
                <a:solidFill>
                  <a:srgbClr val="6600CC"/>
                </a:solidFill>
                <a:hlinkClick r:id="rId3" action="ppaction://hlinksldjump"/>
              </a:rPr>
              <a:t>Japonia – kraj kimon i samurajów</a:t>
            </a:r>
            <a:endParaRPr lang="pl-PL" sz="2800" dirty="0" smtClean="0">
              <a:solidFill>
                <a:srgbClr val="6600CC"/>
              </a:solidFill>
            </a:endParaRPr>
          </a:p>
          <a:p>
            <a:r>
              <a:rPr lang="pl-PL" sz="2800" dirty="0" smtClean="0">
                <a:solidFill>
                  <a:srgbClr val="6600CC"/>
                </a:solidFill>
                <a:hlinkClick r:id="rId4" action="ppaction://hlinksldjump"/>
              </a:rPr>
              <a:t>Franciszkanie w Japonii</a:t>
            </a:r>
            <a:endParaRPr lang="pl-PL" sz="2800" dirty="0" smtClean="0">
              <a:solidFill>
                <a:srgbClr val="6600CC"/>
              </a:solidFill>
            </a:endParaRPr>
          </a:p>
          <a:p>
            <a:r>
              <a:rPr lang="pl-PL" sz="2800" dirty="0" smtClean="0">
                <a:solidFill>
                  <a:srgbClr val="6600CC"/>
                </a:solidFill>
                <a:hlinkClick r:id="rId5" action="ppaction://hlinksldjump"/>
              </a:rPr>
              <a:t>Maksymilian Maria Kolbe</a:t>
            </a:r>
            <a:endParaRPr lang="pl-PL" sz="2800" dirty="0" smtClean="0">
              <a:solidFill>
                <a:srgbClr val="6600CC"/>
              </a:solidFill>
            </a:endParaRP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Rok św. Maksymiliana: Marsz Świętości Życia</a:t>
            </a:r>
          </a:p>
          <a:p>
            <a:r>
              <a:rPr lang="pl-PL" sz="2800" dirty="0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Rok św. Maksymiliana w Oświęcimiu</a:t>
            </a:r>
            <a:endParaRPr lang="pl-PL" sz="2800" dirty="0" smtClean="0">
              <a:solidFill>
                <a:srgbClr val="6600CC"/>
              </a:solidFill>
            </a:endParaRPr>
          </a:p>
        </p:txBody>
      </p:sp>
      <p:pic>
        <p:nvPicPr>
          <p:cNvPr id="3074" name="Picture 2" descr="C:\Documents and Settings\uczeń.GIM9.000\Ustawienia lokalne\Temporary Internet Files\Content.IE5\GLM38TEF\MC90041540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42852"/>
            <a:ext cx="1380775" cy="1414713"/>
          </a:xfrm>
          <a:prstGeom prst="rect">
            <a:avLst/>
          </a:prstGeom>
          <a:noFill/>
        </p:spPr>
      </p:pic>
      <p:pic>
        <p:nvPicPr>
          <p:cNvPr id="3075" name="Picture 3" descr="C:\Documents and Settings\uczeń.GIM9.000\Ustawienia lokalne\Temporary Internet Files\Content.IE5\OLA7G9EV\MC90041540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1065106" cy="1214446"/>
          </a:xfrm>
          <a:prstGeom prst="rect">
            <a:avLst/>
          </a:prstGeom>
          <a:noFill/>
        </p:spPr>
      </p:pic>
      <p:pic>
        <p:nvPicPr>
          <p:cNvPr id="3076" name="Picture 4" descr="C:\Documents and Settings\uczeń.GIM9.000\Ustawienia lokalne\Temporary Internet Files\Content.IE5\AWQR4J3H\MC90041540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324582"/>
            <a:ext cx="1071570" cy="1281804"/>
          </a:xfrm>
          <a:prstGeom prst="rect">
            <a:avLst/>
          </a:prstGeom>
          <a:noFill/>
        </p:spPr>
      </p:pic>
      <p:pic>
        <p:nvPicPr>
          <p:cNvPr id="3080" name="Picture 8" descr="C:\Documents and Settings\uczeń.GIM9.000\Ustawienia lokalne\Temporary Internet Files\Content.IE5\OHQNSLMF\MP900411676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4429132"/>
            <a:ext cx="2678925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pl-PL" dirty="0" smtClean="0">
                <a:solidFill>
                  <a:srgbClr val="990099"/>
                </a:solidFill>
              </a:rPr>
              <a:t>Japonia</a:t>
            </a:r>
            <a:endParaRPr lang="pl-PL" dirty="0">
              <a:solidFill>
                <a:srgbClr val="99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Autofit/>
          </a:bodyPr>
          <a:lstStyle/>
          <a:p>
            <a:r>
              <a:rPr lang="pl-PL" sz="1900" dirty="0" smtClean="0">
                <a:solidFill>
                  <a:srgbClr val="990099"/>
                </a:solidFill>
              </a:rPr>
              <a:t>Japonia to państwo leżące na wąskim łańcuchu wysp na zachodnim Pacyfiku, u wschodnich wybrzeży Azji, o długości 3,3 tys. </a:t>
            </a:r>
            <a:r>
              <a:rPr lang="pl-PL" sz="1900" dirty="0" err="1" smtClean="0">
                <a:solidFill>
                  <a:srgbClr val="990099"/>
                </a:solidFill>
              </a:rPr>
              <a:t>km</a:t>
            </a:r>
            <a:r>
              <a:rPr lang="pl-PL" sz="1900" dirty="0" smtClean="0">
                <a:solidFill>
                  <a:srgbClr val="990099"/>
                </a:solidFill>
              </a:rPr>
              <a:t>. Archipelag rozciąga się niemal południkowo (wg Japończyków, ich kraj ma kształt „trzydniowego Księżyca”) od Morza Ochockiego na północy do Morza Wschodniochińskiego oraz Tajwanu na południu. Stolicą jest Tokio. </a:t>
            </a:r>
          </a:p>
          <a:p>
            <a:r>
              <a:rPr lang="pl-PL" sz="1900" dirty="0" smtClean="0">
                <a:solidFill>
                  <a:srgbClr val="660066"/>
                </a:solidFill>
              </a:rPr>
              <a:t>Archipelag składa się z czterech głównych wysp: Hokkaido, Honsiu, Sikoku i Kiusiu oraz 6848 mniejszych wysp.</a:t>
            </a:r>
          </a:p>
          <a:p>
            <a:r>
              <a:rPr lang="pl-PL" sz="1900" dirty="0" smtClean="0">
                <a:solidFill>
                  <a:srgbClr val="990099"/>
                </a:solidFill>
              </a:rPr>
              <a:t>Japonia jest położona na styku płyt tektonicznych, w obrębie „ognistego pierścienia Pacyfiku”. Stałym więc zagrożeniem są trzęsienia ziemi, wybuchy wulkanów i fale tsunami. Stąd wynikają różnice danych podających liczbę wysp i odmienną wielkość powierzchni kraju. W sierpniu i wrześniu nad archipelag nadchodzą tajfuny powstające na zachodnim Pacyfiku</a:t>
            </a:r>
            <a:r>
              <a:rPr lang="pl-PL" sz="19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pl-PL" sz="1900" dirty="0" smtClean="0">
                <a:solidFill>
                  <a:srgbClr val="660066"/>
                </a:solidFill>
              </a:rPr>
              <a:t>Z liczbą ludności 128 mln osób Japonia zajmuje 10. miejsce w świecie. Przeciętna długość życia jest najwyższa w świecie. Japonia jest krajem wysoko rozwiniętym, czołową potęgą gospodarczą świata.</a:t>
            </a:r>
          </a:p>
          <a:p>
            <a:r>
              <a:rPr lang="pl-PL" sz="1900" dirty="0" smtClean="0">
                <a:solidFill>
                  <a:srgbClr val="990099"/>
                </a:solidFill>
              </a:rPr>
              <a:t>Japonia jest monarchią konstytucyjną z cesarzem jako symbolem jedności państwa i wybieranym w wyborach powszechnych dwuizbowym parlamentem.</a:t>
            </a:r>
          </a:p>
          <a:p>
            <a:endParaRPr lang="pl-PL" sz="1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1467769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Documents and Settings\uczeń.GIM9.000\Ustawienia lokalne\Temporary Internet Files\Content.IE5\OHQNSLMF\MC9004154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1"/>
            <a:ext cx="828190" cy="857256"/>
          </a:xfrm>
          <a:prstGeom prst="rect">
            <a:avLst/>
          </a:prstGeom>
          <a:noFill/>
        </p:spPr>
      </p:pic>
      <p:pic>
        <p:nvPicPr>
          <p:cNvPr id="5124" name="Picture 4" descr="C:\Documents and Settings\uczeń.GIM9.000\Ustawienia lokalne\Temporary Internet Files\Content.IE5\OLA7G9EV\MC9004154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857892"/>
            <a:ext cx="645419" cy="785818"/>
          </a:xfrm>
          <a:prstGeom prst="rect">
            <a:avLst/>
          </a:prstGeom>
          <a:noFill/>
        </p:spPr>
      </p:pic>
      <p:sp>
        <p:nvSpPr>
          <p:cNvPr id="10" name="Strzałka w lewo 9">
            <a:hlinkClick r:id="rId5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czeń.GIM9.000\Ustawienia lokalne\Temporary Internet Files\Content.IE5\AWQR4J3H\MP9003998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073558" cy="2714644"/>
          </a:xfrm>
          <a:prstGeom prst="rect">
            <a:avLst/>
          </a:prstGeom>
          <a:noFill/>
        </p:spPr>
      </p:pic>
      <p:pic>
        <p:nvPicPr>
          <p:cNvPr id="4101" name="Picture 5" descr="C:\Documents and Settings\uczeń.GIM9.000\Ustawienia lokalne\Temporary Internet Files\Content.IE5\GLM38TEF\MP9004388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627929" cy="2643206"/>
          </a:xfrm>
          <a:prstGeom prst="rect">
            <a:avLst/>
          </a:prstGeom>
          <a:noFill/>
        </p:spPr>
      </p:pic>
      <p:pic>
        <p:nvPicPr>
          <p:cNvPr id="4102" name="Picture 6" descr="C:\Documents and Settings\uczeń.GIM9.000\Ustawienia lokalne\Temporary Internet Files\Content.IE5\OLA7G9EV\MP9004033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214686"/>
            <a:ext cx="4395154" cy="2928958"/>
          </a:xfrm>
          <a:prstGeom prst="rect">
            <a:avLst/>
          </a:prstGeom>
          <a:noFill/>
        </p:spPr>
      </p:pic>
      <p:pic>
        <p:nvPicPr>
          <p:cNvPr id="4103" name="Picture 7" descr="C:\Documents and Settings\uczeń.GIM9.000\Ustawienia lokalne\Temporary Internet Files\Content.IE5\AWQR4J3H\MP90039963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143248"/>
            <a:ext cx="3929090" cy="3143272"/>
          </a:xfrm>
          <a:prstGeom prst="rect">
            <a:avLst/>
          </a:prstGeom>
          <a:noFill/>
        </p:spPr>
      </p:pic>
      <p:sp>
        <p:nvSpPr>
          <p:cNvPr id="7" name="Strzałka w lewo 6">
            <a:hlinkClick r:id="rId6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990099"/>
                </a:solidFill>
              </a:rPr>
              <a:t>Japonia – kraj kimon i samurajów</a:t>
            </a:r>
            <a:endParaRPr lang="pl-PL" dirty="0">
              <a:solidFill>
                <a:srgbClr val="99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r>
              <a:rPr lang="pl-PL" sz="1700" b="1" dirty="0" smtClean="0">
                <a:solidFill>
                  <a:srgbClr val="660066"/>
                </a:solidFill>
              </a:rPr>
              <a:t>Kimono</a:t>
            </a:r>
            <a:r>
              <a:rPr lang="en-US" altLang="ja-JP" sz="1700" dirty="0" smtClean="0">
                <a:solidFill>
                  <a:srgbClr val="660066"/>
                </a:solidFill>
              </a:rPr>
              <a:t> </a:t>
            </a:r>
            <a:r>
              <a:rPr lang="pl-PL" altLang="ja-JP" sz="1700" dirty="0" smtClean="0">
                <a:solidFill>
                  <a:srgbClr val="660066"/>
                </a:solidFill>
              </a:rPr>
              <a:t>(</a:t>
            </a:r>
            <a:r>
              <a:rPr lang="pl-PL" sz="1700" dirty="0" smtClean="0">
                <a:solidFill>
                  <a:srgbClr val="660066"/>
                </a:solidFill>
              </a:rPr>
              <a:t>dosłownie "coś do noszenia na sobie" ) – tradycyjny ubiór japoński. Pierwotnie słowem </a:t>
            </a:r>
            <a:r>
              <a:rPr lang="pl-PL" sz="1700" i="1" dirty="0" smtClean="0">
                <a:solidFill>
                  <a:srgbClr val="660066"/>
                </a:solidFill>
              </a:rPr>
              <a:t>kimono</a:t>
            </a:r>
            <a:r>
              <a:rPr lang="pl-PL" sz="1700" dirty="0" smtClean="0">
                <a:solidFill>
                  <a:srgbClr val="660066"/>
                </a:solidFill>
              </a:rPr>
              <a:t> określano każde ubranie, później zaczęto je stosować tylko do konkretnego ubioru, który wciąż noszony jest przez kobiety, mężczyzn i dzieci.</a:t>
            </a:r>
          </a:p>
          <a:p>
            <a:r>
              <a:rPr lang="pl-PL" sz="1700" dirty="0" smtClean="0">
                <a:solidFill>
                  <a:srgbClr val="990099"/>
                </a:solidFill>
              </a:rPr>
              <a:t>Kimono to ubiór o kroju prostym, w kształcie litery T, przypominający nieco szlafrok. Rękawy są długie i na całej długości bardzo szerokie – nawet do pół metra. Według tradycji, kobiety nie mające męża powinny nosić kimono o wyjątkowo długich rękawach, sięgających niemal podłogi. Szata jest owinięta wokół ciała, przy czym lewa strona powinna być zawsze na wierzchu. Całość ubioru uzupełnia szeroki pas wiązany na plecach, zwany obi.</a:t>
            </a:r>
          </a:p>
          <a:p>
            <a:r>
              <a:rPr lang="pl-PL" sz="1700" b="1" dirty="0" smtClean="0">
                <a:solidFill>
                  <a:srgbClr val="660066"/>
                </a:solidFill>
              </a:rPr>
              <a:t>Samuraj</a:t>
            </a:r>
            <a:r>
              <a:rPr lang="pl-PL" sz="1700" dirty="0" smtClean="0">
                <a:solidFill>
                  <a:srgbClr val="660066"/>
                </a:solidFill>
              </a:rPr>
              <a:t> (wojownik) - pierwotnie świta służąca najwyższym dostojnikom japońskim, także gwardia cesarska.</a:t>
            </a:r>
          </a:p>
          <a:p>
            <a:r>
              <a:rPr lang="pl-PL" sz="1700" dirty="0" smtClean="0">
                <a:solidFill>
                  <a:srgbClr val="990099"/>
                </a:solidFill>
              </a:rPr>
              <a:t>Symbolem pozycji samurajów były dwa miecze: długi </a:t>
            </a:r>
            <a:r>
              <a:rPr lang="pl-PL" sz="1700" i="1" dirty="0" smtClean="0">
                <a:solidFill>
                  <a:srgbClr val="990099"/>
                </a:solidFill>
              </a:rPr>
              <a:t>katana</a:t>
            </a:r>
            <a:r>
              <a:rPr lang="pl-PL" sz="1700" dirty="0" smtClean="0">
                <a:solidFill>
                  <a:srgbClr val="990099"/>
                </a:solidFill>
              </a:rPr>
              <a:t> i krótki </a:t>
            </a:r>
            <a:r>
              <a:rPr lang="pl-PL" sz="1700" i="1" dirty="0" err="1" smtClean="0">
                <a:solidFill>
                  <a:srgbClr val="990099"/>
                </a:solidFill>
              </a:rPr>
              <a:t>wakizashi</a:t>
            </a:r>
            <a:r>
              <a:rPr lang="pl-PL" sz="1700" dirty="0" smtClean="0">
                <a:solidFill>
                  <a:srgbClr val="990099"/>
                </a:solidFill>
              </a:rPr>
              <a:t>, razem stanowiące komplet zwany </a:t>
            </a:r>
            <a:r>
              <a:rPr lang="pl-PL" sz="1700" i="1" dirty="0" err="1" smtClean="0">
                <a:solidFill>
                  <a:srgbClr val="990099"/>
                </a:solidFill>
              </a:rPr>
              <a:t>daishō</a:t>
            </a:r>
            <a:r>
              <a:rPr lang="pl-PL" sz="1700" dirty="0" smtClean="0">
                <a:solidFill>
                  <a:srgbClr val="990099"/>
                </a:solidFill>
              </a:rPr>
              <a:t>. Ich noszenie było prawem i obowiązkiem japońskich wojowników. </a:t>
            </a:r>
            <a:r>
              <a:rPr lang="pl-PL" sz="1700" dirty="0" err="1" smtClean="0">
                <a:solidFill>
                  <a:srgbClr val="990099"/>
                </a:solidFill>
              </a:rPr>
              <a:t>Daishō</a:t>
            </a:r>
            <a:r>
              <a:rPr lang="pl-PL" sz="1700" dirty="0" smtClean="0">
                <a:solidFill>
                  <a:srgbClr val="990099"/>
                </a:solidFill>
              </a:rPr>
              <a:t> nie były tylko bronią. Mówiono o nich, że stanowią duszę samuraja, toteż samuraje byli silnie związani ze swoimi mieczami i otaczali je głęboką czcią.</a:t>
            </a:r>
          </a:p>
          <a:p>
            <a:r>
              <a:rPr lang="pl-PL" sz="1700" dirty="0" smtClean="0">
                <a:solidFill>
                  <a:srgbClr val="660066"/>
                </a:solidFill>
              </a:rPr>
              <a:t>Charakterystyczna dla samurajów była ich fryzura – włosy upięte na czubku głowy i wygolone z przodu, nad czołem. Nosili strój składający się m.in. z: spodni </a:t>
            </a:r>
            <a:r>
              <a:rPr lang="pl-PL" sz="1700" dirty="0" err="1" smtClean="0">
                <a:solidFill>
                  <a:srgbClr val="660066"/>
                </a:solidFill>
              </a:rPr>
              <a:t>hakama</a:t>
            </a:r>
            <a:r>
              <a:rPr lang="pl-PL" sz="1700" dirty="0" smtClean="0">
                <a:solidFill>
                  <a:srgbClr val="660066"/>
                </a:solidFill>
              </a:rPr>
              <a:t>, kamizelki </a:t>
            </a:r>
            <a:r>
              <a:rPr lang="pl-PL" sz="1700" dirty="0" err="1" smtClean="0">
                <a:solidFill>
                  <a:srgbClr val="660066"/>
                </a:solidFill>
              </a:rPr>
              <a:t>kamichimo</a:t>
            </a:r>
            <a:r>
              <a:rPr lang="pl-PL" sz="1700" dirty="0" smtClean="0">
                <a:solidFill>
                  <a:srgbClr val="660066"/>
                </a:solidFill>
              </a:rPr>
              <a:t>, na których widniał </a:t>
            </a:r>
            <a:r>
              <a:rPr lang="pl-PL" sz="1700" dirty="0" err="1" smtClean="0">
                <a:solidFill>
                  <a:srgbClr val="660066"/>
                </a:solidFill>
              </a:rPr>
              <a:t>kamon</a:t>
            </a:r>
            <a:r>
              <a:rPr lang="pl-PL" sz="1700" dirty="0" smtClean="0">
                <a:solidFill>
                  <a:srgbClr val="660066"/>
                </a:solidFill>
              </a:rPr>
              <a:t> (herb klanu/rodziny), innych dodatków.</a:t>
            </a:r>
            <a:endParaRPr lang="pl-PL" sz="1700" dirty="0">
              <a:solidFill>
                <a:srgbClr val="660066"/>
              </a:solidFill>
            </a:endParaRPr>
          </a:p>
        </p:txBody>
      </p:sp>
      <p:pic>
        <p:nvPicPr>
          <p:cNvPr id="7172" name="Picture 4" descr="C:\Documents and Settings\uczeń.GIM9.000\Ustawienia lokalne\Temporary Internet Files\Content.IE5\AWQR4J3H\MC9004154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929330"/>
            <a:ext cx="591748" cy="707844"/>
          </a:xfrm>
          <a:prstGeom prst="rect">
            <a:avLst/>
          </a:prstGeom>
          <a:noFill/>
        </p:spPr>
      </p:pic>
      <p:sp>
        <p:nvSpPr>
          <p:cNvPr id="7" name="Strzałka w lewo 6">
            <a:hlinkClick r:id="rId3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2269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357158" y="2500306"/>
            <a:ext cx="283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Grupa samurajów (XIX wiek)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2786082" cy="3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85926"/>
            <a:ext cx="263249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42852"/>
            <a:ext cx="25317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6643702" y="3500438"/>
            <a:ext cx="2078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Kobiety w kimonach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929066"/>
            <a:ext cx="1928826" cy="234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trzałka w lewo 10">
            <a:hlinkClick r:id="rId7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r>
              <a:rPr lang="pl-PL" dirty="0" smtClean="0">
                <a:solidFill>
                  <a:srgbClr val="990099"/>
                </a:solidFill>
              </a:rPr>
              <a:t>Franciszkanie w Japonii</a:t>
            </a:r>
            <a:endParaRPr lang="pl-PL" dirty="0">
              <a:solidFill>
                <a:srgbClr val="990099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715016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rgbClr val="660066"/>
                </a:solidFill>
              </a:rPr>
              <a:t>Zakon Braci Mniejszych</a:t>
            </a:r>
            <a:r>
              <a:rPr lang="pl-PL" sz="2000" dirty="0" smtClean="0">
                <a:solidFill>
                  <a:srgbClr val="660066"/>
                </a:solidFill>
              </a:rPr>
              <a:t> (</a:t>
            </a:r>
            <a:r>
              <a:rPr lang="pl-PL" sz="2000" b="1" dirty="0" smtClean="0">
                <a:solidFill>
                  <a:srgbClr val="660066"/>
                </a:solidFill>
              </a:rPr>
              <a:t>franciszkanie</a:t>
            </a:r>
            <a:r>
              <a:rPr lang="pl-PL" sz="2000" dirty="0" smtClean="0">
                <a:solidFill>
                  <a:srgbClr val="660066"/>
                </a:solidFill>
              </a:rPr>
              <a:t>)  to katolicka wspólnota zakonna z grupy zakonów żebrzących. Założona w 1209 przez św. Franciszka z Asyżu. Zakon dzieli się na trzy różne zakony Zakon Braci Mniejszych, Zakon Braci Konwentualnych i Zakon Braci Mniejszych Kapucynów. Wszystkie trzy zakony są oparte na tej samej regule, napisanej przez św. Franciszka.</a:t>
            </a:r>
          </a:p>
          <a:p>
            <a:r>
              <a:rPr lang="pl-PL" sz="2000" dirty="0" smtClean="0">
                <a:solidFill>
                  <a:srgbClr val="990099"/>
                </a:solidFill>
              </a:rPr>
              <a:t>Zakon franciszkański oficjalnie rozpoczął działalność misyjną w Japonii w 1593 r. Cztery lata później wybuchło wielkie prześladowanie chrześcijan. 5 lutego 1597 r. w Nagasaki śmiercią męczeńską przez ukrzyżowanie zginęło sześciu hiszpańskich franciszkanów, siedemnastu japońskich neofitów, którzy byli tercjarzami franciszkańskimi oraz trzech portugalskich jezuitów. Zostali oni kanonizowani w roku 1862. </a:t>
            </a:r>
          </a:p>
          <a:p>
            <a:r>
              <a:rPr lang="pl-PL" sz="2000" dirty="0" smtClean="0">
                <a:solidFill>
                  <a:srgbClr val="660066"/>
                </a:solidFill>
              </a:rPr>
              <a:t>W roku 1930 Maksymilian Maria Kolbe </a:t>
            </a:r>
            <a:r>
              <a:rPr lang="pl-PL" sz="2000" dirty="0" smtClean="0">
                <a:solidFill>
                  <a:srgbClr val="660066"/>
                </a:solidFill>
              </a:rPr>
              <a:t>ze współbraćmi przybył do </a:t>
            </a:r>
            <a:r>
              <a:rPr lang="pl-PL" sz="2000" dirty="0" smtClean="0">
                <a:solidFill>
                  <a:srgbClr val="660066"/>
                </a:solidFill>
              </a:rPr>
              <a:t>Japonii, gdzie wielkim wysiłkiem zakonnicy w 1931 r. zbudowali klasztor na zboczu góry, nazywając go „</a:t>
            </a:r>
            <a:r>
              <a:rPr lang="pl-PL" sz="2000" dirty="0" err="1" smtClean="0">
                <a:solidFill>
                  <a:srgbClr val="660066"/>
                </a:solidFill>
              </a:rPr>
              <a:t>Mugenzai</a:t>
            </a:r>
            <a:r>
              <a:rPr lang="pl-PL" sz="2000" dirty="0" smtClean="0">
                <a:solidFill>
                  <a:srgbClr val="660066"/>
                </a:solidFill>
              </a:rPr>
              <a:t> no Sono - Ogród Niepokalanej”. Jak się później okazało, jego lokalizacja była opatrznościowa ponieważ góra ochroniła klasztor podczas zrzucenia bomby na Nagasaki. </a:t>
            </a:r>
            <a:r>
              <a:rPr lang="pl-PL" sz="2000" dirty="0" smtClean="0">
                <a:solidFill>
                  <a:srgbClr val="660066"/>
                </a:solidFill>
              </a:rPr>
              <a:t>Zakonnicy rozpoczęli </a:t>
            </a:r>
            <a:r>
              <a:rPr lang="pl-PL" sz="2000" dirty="0" smtClean="0">
                <a:solidFill>
                  <a:srgbClr val="660066"/>
                </a:solidFill>
              </a:rPr>
              <a:t>wydawanie "</a:t>
            </a:r>
            <a:r>
              <a:rPr lang="pl-PL" sz="2000" dirty="0" err="1" smtClean="0">
                <a:solidFill>
                  <a:srgbClr val="660066"/>
                </a:solidFill>
              </a:rPr>
              <a:t>Seibo</a:t>
            </a:r>
            <a:r>
              <a:rPr lang="pl-PL" sz="2000" dirty="0" smtClean="0">
                <a:solidFill>
                  <a:srgbClr val="660066"/>
                </a:solidFill>
              </a:rPr>
              <a:t> no </a:t>
            </a:r>
            <a:r>
              <a:rPr lang="pl-PL" sz="2000" dirty="0" err="1" smtClean="0">
                <a:solidFill>
                  <a:srgbClr val="660066"/>
                </a:solidFill>
              </a:rPr>
              <a:t>Kishi</a:t>
            </a:r>
            <a:r>
              <a:rPr lang="pl-PL" sz="2000" dirty="0" smtClean="0">
                <a:solidFill>
                  <a:srgbClr val="660066"/>
                </a:solidFill>
              </a:rPr>
              <a:t>", czyli "Rycerza Niepokalanej" w języku japońskim. W kwietniu 1936 r. otworzyli tzw. "małe seminarium".</a:t>
            </a:r>
            <a:endParaRPr lang="pl-PL" sz="2000" dirty="0">
              <a:solidFill>
                <a:srgbClr val="660066"/>
              </a:solidFill>
            </a:endParaRPr>
          </a:p>
        </p:txBody>
      </p:sp>
      <p:sp>
        <p:nvSpPr>
          <p:cNvPr id="7" name="Strzałka w lewo 6">
            <a:hlinkClick r:id="rId2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90099"/>
                </a:solidFill>
              </a:rPr>
              <a:t>Maksymilian Maria Kolbe</a:t>
            </a:r>
            <a:endParaRPr lang="pl-PL" dirty="0">
              <a:solidFill>
                <a:srgbClr val="990099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990099"/>
                </a:solidFill>
              </a:rPr>
              <a:t>Maksymilian Maria Kolbe</a:t>
            </a:r>
            <a:r>
              <a:rPr lang="pl-PL" sz="2400" dirty="0" smtClean="0">
                <a:solidFill>
                  <a:srgbClr val="990099"/>
                </a:solidFill>
              </a:rPr>
              <a:t>, właśc. </a:t>
            </a:r>
            <a:r>
              <a:rPr lang="pl-PL" sz="2400" b="1" dirty="0" smtClean="0">
                <a:solidFill>
                  <a:srgbClr val="990099"/>
                </a:solidFill>
              </a:rPr>
              <a:t>Rajmund Kolbe</a:t>
            </a:r>
            <a:r>
              <a:rPr lang="pl-PL" sz="2400" dirty="0" smtClean="0">
                <a:solidFill>
                  <a:srgbClr val="990099"/>
                </a:solidFill>
              </a:rPr>
              <a:t> ur. 8 stycznia 1892 w Zduńskiej Woli, zm. 12 sierpnia 1941 w </a:t>
            </a:r>
            <a:r>
              <a:rPr lang="pl-PL" sz="2400" dirty="0" smtClean="0">
                <a:solidFill>
                  <a:srgbClr val="990099"/>
                </a:solidFill>
              </a:rPr>
              <a:t>obozie koncentracyjnym </a:t>
            </a:r>
            <a:r>
              <a:rPr lang="pl-PL" sz="2400" dirty="0" smtClean="0">
                <a:solidFill>
                  <a:srgbClr val="990099"/>
                </a:solidFill>
              </a:rPr>
              <a:t>Auschwitz, był polskim franciszkaninem </a:t>
            </a:r>
            <a:r>
              <a:rPr lang="pl-PL" sz="2400" dirty="0" err="1" smtClean="0">
                <a:solidFill>
                  <a:srgbClr val="990099"/>
                </a:solidFill>
              </a:rPr>
              <a:t>konwetualnym</a:t>
            </a:r>
            <a:r>
              <a:rPr lang="pl-PL" sz="2400" dirty="0" smtClean="0">
                <a:solidFill>
                  <a:srgbClr val="990099"/>
                </a:solidFill>
              </a:rPr>
              <a:t>, uznany za świętego Kościoła katolickiego.</a:t>
            </a:r>
          </a:p>
          <a:p>
            <a:r>
              <a:rPr lang="pl-PL" sz="2400" dirty="0" smtClean="0">
                <a:solidFill>
                  <a:srgbClr val="990099"/>
                </a:solidFill>
              </a:rPr>
              <a:t>W latach 1931–1935 prowadził działalność misyjną w Japonii, gdzie rozpoczął wydawanie japońskiego odpowiednika „</a:t>
            </a:r>
            <a:r>
              <a:rPr lang="pl-PL" sz="2400" i="1" dirty="0" smtClean="0">
                <a:solidFill>
                  <a:srgbClr val="990099"/>
                </a:solidFill>
              </a:rPr>
              <a:t>Rycerza Niepokalanej”</a:t>
            </a:r>
            <a:r>
              <a:rPr lang="pl-PL" sz="2400" dirty="0" smtClean="0">
                <a:solidFill>
                  <a:srgbClr val="990099"/>
                </a:solidFill>
              </a:rPr>
              <a:t> i założył Niepokalanów Japońs</a:t>
            </a:r>
            <a:r>
              <a:rPr lang="pl-PL" sz="2400" dirty="0" smtClean="0">
                <a:solidFill>
                  <a:srgbClr val="660066"/>
                </a:solidFill>
              </a:rPr>
              <a:t>ki.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500570"/>
            <a:ext cx="2786082" cy="20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załka w lewo 6">
            <a:hlinkClick r:id="rId3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660066"/>
                </a:solidFill>
              </a:rPr>
              <a:t>Rok św. Maksymiliana</a:t>
            </a:r>
            <a:r>
              <a:rPr lang="pl-PL" dirty="0" smtClean="0">
                <a:solidFill>
                  <a:srgbClr val="660066"/>
                </a:solidFill>
              </a:rPr>
              <a:t>:</a:t>
            </a:r>
            <a:br>
              <a:rPr lang="pl-PL" dirty="0" smtClean="0">
                <a:solidFill>
                  <a:srgbClr val="660066"/>
                </a:solidFill>
              </a:rPr>
            </a:br>
            <a:r>
              <a:rPr lang="pl-PL" dirty="0" smtClean="0">
                <a:solidFill>
                  <a:srgbClr val="660066"/>
                </a:solidFill>
              </a:rPr>
              <a:t> </a:t>
            </a:r>
            <a:r>
              <a:rPr lang="pl-PL" dirty="0" smtClean="0">
                <a:solidFill>
                  <a:srgbClr val="660066"/>
                </a:solidFill>
              </a:rPr>
              <a:t>Marsz Świętości Życia</a:t>
            </a:r>
            <a:endParaRPr lang="pl-PL" dirty="0">
              <a:solidFill>
                <a:srgbClr val="66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660066"/>
                </a:solidFill>
              </a:rPr>
              <a:t>25 marca, w uroczystość Zwiastowania </a:t>
            </a:r>
            <a:r>
              <a:rPr lang="pl-PL" dirty="0" smtClean="0">
                <a:solidFill>
                  <a:srgbClr val="660066"/>
                </a:solidFill>
              </a:rPr>
              <a:t>Pańskiego  </a:t>
            </a:r>
            <a:r>
              <a:rPr lang="pl-PL" dirty="0" smtClean="0">
                <a:solidFill>
                  <a:srgbClr val="660066"/>
                </a:solidFill>
              </a:rPr>
              <a:t>Kościół w </a:t>
            </a:r>
            <a:r>
              <a:rPr lang="pl-PL" dirty="0" smtClean="0">
                <a:solidFill>
                  <a:srgbClr val="660066"/>
                </a:solidFill>
              </a:rPr>
              <a:t>Polsce obchodzi </a:t>
            </a:r>
            <a:r>
              <a:rPr lang="pl-PL" dirty="0" smtClean="0">
                <a:solidFill>
                  <a:srgbClr val="660066"/>
                </a:solidFill>
              </a:rPr>
              <a:t>Dzień Świętości Życia. </a:t>
            </a:r>
            <a:br>
              <a:rPr lang="pl-PL" dirty="0" smtClean="0">
                <a:solidFill>
                  <a:srgbClr val="660066"/>
                </a:solidFill>
              </a:rPr>
            </a:br>
            <a:r>
              <a:rPr lang="pl-PL" dirty="0" smtClean="0">
                <a:solidFill>
                  <a:srgbClr val="660066"/>
                </a:solidFill>
              </a:rPr>
              <a:t>Marszowi Świętości Życia patronują także franciszkanie: "Obecnie, z inicjatywy naszego zakonu trwa Rok </a:t>
            </a:r>
            <a:r>
              <a:rPr lang="pl-PL" dirty="0" err="1" smtClean="0">
                <a:solidFill>
                  <a:srgbClr val="660066"/>
                </a:solidFill>
              </a:rPr>
              <a:t>Kolbiański</a:t>
            </a:r>
            <a:r>
              <a:rPr lang="pl-PL" dirty="0" smtClean="0">
                <a:solidFill>
                  <a:srgbClr val="660066"/>
                </a:solidFill>
              </a:rPr>
              <a:t>. Jest on nie tylko okazją do tego, aby przypominać, że św. Maksymilian był obrońcą życia i godności człowieka. Jako duchowi spadkobiercy o. Kolbego chcemy także w czynny sposób uczestniczyć w obronie tego życia" </a:t>
            </a:r>
            <a:r>
              <a:rPr lang="pl-PL" dirty="0" smtClean="0">
                <a:solidFill>
                  <a:srgbClr val="660066"/>
                </a:solidFill>
              </a:rPr>
              <a:t>– (</a:t>
            </a:r>
            <a:r>
              <a:rPr lang="pl-PL" dirty="0" smtClean="0">
                <a:solidFill>
                  <a:srgbClr val="660066"/>
                </a:solidFill>
              </a:rPr>
              <a:t>o</a:t>
            </a:r>
            <a:r>
              <a:rPr lang="pl-PL" dirty="0" smtClean="0">
                <a:solidFill>
                  <a:srgbClr val="660066"/>
                </a:solidFill>
              </a:rPr>
              <a:t>. Marek Wódka </a:t>
            </a:r>
            <a:r>
              <a:rPr lang="pl-PL" dirty="0" err="1" smtClean="0">
                <a:solidFill>
                  <a:srgbClr val="660066"/>
                </a:solidFill>
              </a:rPr>
              <a:t>OFMConv</a:t>
            </a:r>
            <a:r>
              <a:rPr lang="pl-PL" dirty="0" smtClean="0">
                <a:solidFill>
                  <a:srgbClr val="660066"/>
                </a:solidFill>
              </a:rPr>
              <a:t>. rzecznik </a:t>
            </a:r>
            <a:r>
              <a:rPr lang="pl-PL" dirty="0" smtClean="0">
                <a:solidFill>
                  <a:srgbClr val="660066"/>
                </a:solidFill>
              </a:rPr>
              <a:t>prasowy Roku </a:t>
            </a:r>
            <a:r>
              <a:rPr lang="pl-PL" dirty="0" err="1" smtClean="0">
                <a:solidFill>
                  <a:srgbClr val="660066"/>
                </a:solidFill>
              </a:rPr>
              <a:t>Kolbiańskiego</a:t>
            </a:r>
            <a:r>
              <a:rPr lang="pl-PL" dirty="0" smtClean="0">
                <a:solidFill>
                  <a:srgbClr val="660066"/>
                </a:solidFill>
              </a:rPr>
              <a:t>)</a:t>
            </a:r>
            <a:endParaRPr lang="pl-PL" dirty="0">
              <a:solidFill>
                <a:srgbClr val="660066"/>
              </a:solidFill>
            </a:endParaRPr>
          </a:p>
        </p:txBody>
      </p:sp>
      <p:sp>
        <p:nvSpPr>
          <p:cNvPr id="6" name="Strzałka w lewo 5">
            <a:hlinkClick r:id="rId2" action="ppaction://hlinksldjump"/>
          </p:cNvPr>
          <p:cNvSpPr/>
          <p:nvPr/>
        </p:nvSpPr>
        <p:spPr>
          <a:xfrm>
            <a:off x="7929586" y="6357958"/>
            <a:ext cx="928694" cy="3571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888</Words>
  <Application>Microsoft Office PowerPoint</Application>
  <PresentationFormat>Pokaz na ekranie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Franciszkanie w Japonii</vt:lpstr>
      <vt:lpstr>Spis Treści</vt:lpstr>
      <vt:lpstr>Japonia</vt:lpstr>
      <vt:lpstr>Slajd 4</vt:lpstr>
      <vt:lpstr>Japonia – kraj kimon i samurajów</vt:lpstr>
      <vt:lpstr>Slajd 6</vt:lpstr>
      <vt:lpstr>Franciszkanie w Japonii</vt:lpstr>
      <vt:lpstr>Maksymilian Maria Kolbe</vt:lpstr>
      <vt:lpstr>Rok św. Maksymiliana:  Marsz Świętości Życia</vt:lpstr>
      <vt:lpstr>Rok św. Maksymiliana w Oświęcimiu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uczeń</dc:creator>
  <cp:lastModifiedBy> </cp:lastModifiedBy>
  <cp:revision>43</cp:revision>
  <dcterms:created xsi:type="dcterms:W3CDTF">2011-03-08T08:28:55Z</dcterms:created>
  <dcterms:modified xsi:type="dcterms:W3CDTF">2011-05-02T08:29:59Z</dcterms:modified>
</cp:coreProperties>
</file>